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11" r:id="rId3"/>
    <p:sldId id="312" r:id="rId4"/>
    <p:sldId id="314" r:id="rId5"/>
    <p:sldId id="313" r:id="rId6"/>
    <p:sldId id="305" r:id="rId7"/>
    <p:sldId id="306" r:id="rId8"/>
    <p:sldId id="267" r:id="rId9"/>
    <p:sldId id="266" r:id="rId10"/>
    <p:sldId id="275" r:id="rId11"/>
    <p:sldId id="295" r:id="rId12"/>
    <p:sldId id="276" r:id="rId13"/>
    <p:sldId id="284" r:id="rId14"/>
    <p:sldId id="270" r:id="rId15"/>
    <p:sldId id="277" r:id="rId16"/>
    <p:sldId id="278" r:id="rId17"/>
    <p:sldId id="279" r:id="rId18"/>
    <p:sldId id="293" r:id="rId19"/>
    <p:sldId id="280" r:id="rId20"/>
    <p:sldId id="258" r:id="rId21"/>
    <p:sldId id="260" r:id="rId22"/>
    <p:sldId id="294" r:id="rId23"/>
    <p:sldId id="274" r:id="rId24"/>
    <p:sldId id="261" r:id="rId25"/>
    <p:sldId id="281" r:id="rId26"/>
    <p:sldId id="283" r:id="rId27"/>
    <p:sldId id="287" r:id="rId28"/>
    <p:sldId id="262" r:id="rId29"/>
    <p:sldId id="264" r:id="rId30"/>
    <p:sldId id="263" r:id="rId31"/>
    <p:sldId id="288" r:id="rId32"/>
    <p:sldId id="289" r:id="rId33"/>
    <p:sldId id="290" r:id="rId34"/>
    <p:sldId id="291" r:id="rId35"/>
    <p:sldId id="292" r:id="rId36"/>
    <p:sldId id="297" r:id="rId37"/>
    <p:sldId id="296" r:id="rId38"/>
    <p:sldId id="298" r:id="rId39"/>
    <p:sldId id="299" r:id="rId40"/>
    <p:sldId id="302" r:id="rId41"/>
    <p:sldId id="303" r:id="rId42"/>
    <p:sldId id="304" r:id="rId43"/>
    <p:sldId id="300" r:id="rId44"/>
    <p:sldId id="307" r:id="rId45"/>
    <p:sldId id="309" r:id="rId46"/>
    <p:sldId id="30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/>
    <p:restoredTop sz="81399"/>
  </p:normalViewPr>
  <p:slideViewPr>
    <p:cSldViewPr snapToGrid="0" snapToObjects="1">
      <p:cViewPr>
        <p:scale>
          <a:sx n="72" d="100"/>
          <a:sy n="72" d="100"/>
        </p:scale>
        <p:origin x="204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CD470-142E-C948-93A4-630AA9E44C13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599A1-C65A-0D40-873E-57AEA1D4E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11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69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note, same number of errors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0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37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4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3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d/n survive </a:t>
            </a:r>
            <a:r>
              <a:rPr lang="en-US" dirty="0" err="1" smtClean="0"/>
              <a:t>bonf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4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validated new task</a:t>
            </a:r>
          </a:p>
          <a:p>
            <a:r>
              <a:rPr lang="en-US" dirty="0" smtClean="0"/>
              <a:t>high surface complexity complex probability structure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599A1-C65A-0D40-873E-57AEA1D4E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9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3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5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3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5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9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3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F62B9-F466-C448-9C99-F227109D219F}" type="datetimeFigureOut">
              <a:rPr lang="en-US" smtClean="0"/>
              <a:t>5/10/18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A9C62-807B-CC42-BAB2-95F72B51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9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Schemas: learning and use </a:t>
            </a:r>
            <a:br>
              <a:rPr lang="en-US" dirty="0" smtClean="0"/>
            </a:br>
            <a:r>
              <a:rPr lang="en-US" dirty="0" smtClean="0"/>
              <a:t>in Humans and RNNs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4036"/>
            <a:ext cx="9144000" cy="1093763"/>
          </a:xfrm>
        </p:spPr>
        <p:txBody>
          <a:bodyPr/>
          <a:lstStyle/>
          <a:p>
            <a:r>
              <a:rPr lang="en-US" dirty="0" smtClean="0"/>
              <a:t>Andre </a:t>
            </a:r>
            <a:r>
              <a:rPr lang="en-US" dirty="0" err="1" smtClean="0"/>
              <a:t>Beukers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948" y="365125"/>
            <a:ext cx="6996911" cy="1325563"/>
          </a:xfrm>
        </p:spPr>
        <p:txBody>
          <a:bodyPr/>
          <a:lstStyle/>
          <a:p>
            <a:pPr algn="ctr"/>
            <a:r>
              <a:rPr lang="en-US" b="1" dirty="0" smtClean="0"/>
              <a:t>Coffee shop world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0" y="0"/>
            <a:ext cx="242017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32667" y="1845734"/>
            <a:ext cx="7755466" cy="3996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sample fillers:</a:t>
            </a:r>
          </a:p>
          <a:p>
            <a:pPr lvl="1"/>
            <a:r>
              <a:rPr lang="en-US" i="1" dirty="0" smtClean="0"/>
              <a:t>subject</a:t>
            </a:r>
            <a:r>
              <a:rPr lang="en-US" dirty="0" smtClean="0"/>
              <a:t> = [Alice, Bob]</a:t>
            </a:r>
          </a:p>
          <a:p>
            <a:pPr lvl="1"/>
            <a:r>
              <a:rPr lang="en-US" i="1" dirty="0" smtClean="0"/>
              <a:t>victim</a:t>
            </a:r>
            <a:r>
              <a:rPr lang="en-US" dirty="0" smtClean="0"/>
              <a:t> = [Bill, Claire]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7" y="3645099"/>
            <a:ext cx="4828915" cy="19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948" y="365125"/>
            <a:ext cx="6996911" cy="1325563"/>
          </a:xfrm>
        </p:spPr>
        <p:txBody>
          <a:bodyPr/>
          <a:lstStyle/>
          <a:p>
            <a:pPr algn="ctr"/>
            <a:r>
              <a:rPr lang="en-US" b="1" dirty="0" smtClean="0"/>
              <a:t>Coffee shop world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0" y="0"/>
            <a:ext cx="2420178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132667" y="1845734"/>
            <a:ext cx="7755466" cy="3996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sample fillers:</a:t>
            </a:r>
          </a:p>
          <a:p>
            <a:pPr lvl="1"/>
            <a:r>
              <a:rPr lang="en-US" i="1" dirty="0" smtClean="0"/>
              <a:t>subject</a:t>
            </a:r>
            <a:r>
              <a:rPr lang="en-US" dirty="0" smtClean="0"/>
              <a:t> = [Alice, Bob]</a:t>
            </a:r>
          </a:p>
          <a:p>
            <a:pPr lvl="1"/>
            <a:r>
              <a:rPr lang="en-US" i="1" dirty="0" smtClean="0"/>
              <a:t>victim</a:t>
            </a:r>
            <a:r>
              <a:rPr lang="en-US" dirty="0" smtClean="0"/>
              <a:t> = [Bill, Claire]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7" y="3645099"/>
            <a:ext cx="4828915" cy="1967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65" y="3645099"/>
            <a:ext cx="4828915" cy="19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85" y="1690688"/>
            <a:ext cx="2055206" cy="468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" y="2313286"/>
            <a:ext cx="4717258" cy="3457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605" y="2023226"/>
            <a:ext cx="2144301" cy="4194396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330302" cy="1325563"/>
          </a:xfrm>
        </p:spPr>
        <p:txBody>
          <a:bodyPr/>
          <a:lstStyle/>
          <a:p>
            <a:r>
              <a:rPr lang="en-US" b="1" smtClean="0"/>
              <a:t>humans</a:t>
            </a:r>
            <a:endParaRPr lang="en-US" b="1"/>
          </a:p>
        </p:txBody>
      </p:sp>
      <p:sp>
        <p:nvSpPr>
          <p:cNvPr id="13" name="Title 11"/>
          <p:cNvSpPr txBox="1">
            <a:spLocks/>
          </p:cNvSpPr>
          <p:nvPr/>
        </p:nvSpPr>
        <p:spPr>
          <a:xfrm>
            <a:off x="8825022" y="365125"/>
            <a:ext cx="1687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7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 stories</a:t>
            </a:r>
          </a:p>
          <a:p>
            <a:r>
              <a:rPr lang="en-US" dirty="0" smtClean="0"/>
              <a:t>probability of question 60%</a:t>
            </a:r>
          </a:p>
          <a:p>
            <a:r>
              <a:rPr lang="en-US" dirty="0" smtClean="0"/>
              <a:t>different stories sequences</a:t>
            </a:r>
          </a:p>
          <a:p>
            <a:r>
              <a:rPr lang="en-US" dirty="0" smtClean="0"/>
              <a:t>2 subjects 2 victims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573079"/>
            <a:ext cx="10515600" cy="36038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One morning Alice walked into the coffee 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573079"/>
            <a:ext cx="10515600" cy="36038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Clumsily, Alice spilled a coffee over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1850065"/>
            <a:ext cx="10515600" cy="701749"/>
          </a:xfrm>
        </p:spPr>
        <p:txBody>
          <a:bodyPr/>
          <a:lstStyle/>
          <a:p>
            <a:pPr marL="0" indent="0" algn="ctr">
              <a:buNone/>
            </a:pPr>
            <a:r>
              <a:rPr lang="en-US" smtClean="0"/>
              <a:t>What happens next?</a:t>
            </a:r>
            <a:endParaRPr lang="en-US" dirty="0"/>
          </a:p>
        </p:txBody>
      </p:sp>
      <p:sp>
        <p:nvSpPr>
          <p:cNvPr id="3" name="Content Placeholder 15"/>
          <p:cNvSpPr txBox="1">
            <a:spLocks/>
          </p:cNvSpPr>
          <p:nvPr/>
        </p:nvSpPr>
        <p:spPr>
          <a:xfrm>
            <a:off x="838200" y="3661144"/>
            <a:ext cx="4137837" cy="15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Bill really does not mind, he just returned from yoga and is at peace</a:t>
            </a:r>
            <a:endParaRPr lang="en-US" dirty="0"/>
          </a:p>
        </p:txBody>
      </p:sp>
      <p:sp>
        <p:nvSpPr>
          <p:cNvPr id="4" name="Content Placeholder 15"/>
          <p:cNvSpPr txBox="1">
            <a:spLocks/>
          </p:cNvSpPr>
          <p:nvPr/>
        </p:nvSpPr>
        <p:spPr>
          <a:xfrm>
            <a:off x="7215963" y="3895060"/>
            <a:ext cx="4458586" cy="1591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Suddenly, Bill starts a sequence of Kung-</a:t>
            </a:r>
            <a:r>
              <a:rPr lang="en-US" dirty="0" err="1" smtClean="0"/>
              <a:t>fu</a:t>
            </a:r>
            <a:r>
              <a:rPr lang="en-US" dirty="0" smtClean="0"/>
              <a:t> moves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2573079"/>
            <a:ext cx="10515600" cy="360388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Suddenly, Bill starts a sequence of kung-</a:t>
            </a:r>
            <a:r>
              <a:rPr lang="en-US" dirty="0" err="1" smtClean="0"/>
              <a:t>fu</a:t>
            </a:r>
            <a:r>
              <a:rPr lang="en-US" dirty="0" smtClean="0"/>
              <a:t> moves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two types of 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013"/>
            <a:ext cx="4297680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120" y="2513013"/>
            <a:ext cx="4297680" cy="34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8260" y="1619895"/>
            <a:ext cx="14731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mtClean="0"/>
              <a:t>transition</a:t>
            </a:r>
            <a:endParaRPr lang="en-US" sz="2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21457" y="1619895"/>
            <a:ext cx="7970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/>
              <a:t>filler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56788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 or incorrect</a:t>
            </a:r>
          </a:p>
          <a:p>
            <a:r>
              <a:rPr lang="en-US" dirty="0" smtClean="0"/>
              <a:t>sliding window proportion of correct trials</a:t>
            </a:r>
          </a:p>
        </p:txBody>
      </p:sp>
    </p:spTree>
    <p:extLst>
      <p:ext uri="{BB962C8B-B14F-4D97-AF65-F5344CB8AC3E}">
        <p14:creationId xmlns:p14="http://schemas.microsoft.com/office/powerpoint/2010/main" val="1761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2075" y="1027906"/>
            <a:ext cx="6181725" cy="1957388"/>
          </a:xfrm>
        </p:spPr>
        <p:txBody>
          <a:bodyPr/>
          <a:lstStyle/>
          <a:p>
            <a:r>
              <a:rPr lang="en-US" dirty="0" smtClean="0"/>
              <a:t>100M words from </a:t>
            </a:r>
            <a:r>
              <a:rPr lang="en-US" dirty="0" smtClean="0">
                <a:solidFill>
                  <a:srgbClr val="FF0000"/>
                </a:solidFill>
              </a:rPr>
              <a:t>FOXNEWs</a:t>
            </a:r>
            <a:r>
              <a:rPr lang="en-US" dirty="0" smtClean="0"/>
              <a:t> transcripts</a:t>
            </a:r>
          </a:p>
          <a:p>
            <a:r>
              <a:rPr lang="en-US" dirty="0"/>
              <a:t>100M words from </a:t>
            </a:r>
            <a:r>
              <a:rPr lang="en-US" dirty="0" smtClean="0">
                <a:solidFill>
                  <a:schemeClr val="accent1"/>
                </a:solidFill>
              </a:rPr>
              <a:t>MSNBC</a:t>
            </a:r>
            <a:r>
              <a:rPr lang="en-US" dirty="0" smtClean="0"/>
              <a:t> transcripts</a:t>
            </a:r>
          </a:p>
          <a:p>
            <a:r>
              <a:rPr lang="en-US" dirty="0" smtClean="0"/>
              <a:t>2 way train test split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5" y="2857501"/>
            <a:ext cx="4146252" cy="352901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914899" y="2938105"/>
            <a:ext cx="4394777" cy="3584139"/>
            <a:chOff x="5914899" y="2938105"/>
            <a:chExt cx="4394777" cy="3584139"/>
          </a:xfrm>
        </p:grpSpPr>
        <p:grpSp>
          <p:nvGrpSpPr>
            <p:cNvPr id="10" name="Group 9"/>
            <p:cNvGrpSpPr/>
            <p:nvPr/>
          </p:nvGrpSpPr>
          <p:grpSpPr>
            <a:xfrm>
              <a:off x="6723513" y="3384550"/>
              <a:ext cx="1371600" cy="1371600"/>
              <a:chOff x="6229351" y="3385344"/>
              <a:chExt cx="1371600" cy="13716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229351" y="33853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381751" y="35377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534151" y="36901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686551" y="38425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8857113" y="3384550"/>
              <a:ext cx="1371600" cy="1371600"/>
              <a:chOff x="6229351" y="3385344"/>
              <a:chExt cx="1371600" cy="1371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6229351" y="33853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381751" y="35377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534151" y="36901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686551" y="3842544"/>
                <a:ext cx="914400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723513" y="5149850"/>
              <a:ext cx="1371600" cy="1371600"/>
              <a:chOff x="6229351" y="3385344"/>
              <a:chExt cx="1371600" cy="1371600"/>
            </a:xfrm>
            <a:solidFill>
              <a:srgbClr val="FF0000"/>
            </a:solidFill>
          </p:grpSpPr>
          <p:sp>
            <p:nvSpPr>
              <p:cNvPr id="17" name="Rectangle 16"/>
              <p:cNvSpPr/>
              <p:nvPr/>
            </p:nvSpPr>
            <p:spPr>
              <a:xfrm>
                <a:off x="6229351" y="33853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381751" y="35377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534151" y="36901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686551" y="38425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938076" y="5150644"/>
              <a:ext cx="1371600" cy="1371600"/>
              <a:chOff x="6229351" y="3385344"/>
              <a:chExt cx="1371600" cy="1371600"/>
            </a:xfrm>
            <a:solidFill>
              <a:srgbClr val="FF0000"/>
            </a:solidFill>
          </p:grpSpPr>
          <p:sp>
            <p:nvSpPr>
              <p:cNvPr id="22" name="Rectangle 21"/>
              <p:cNvSpPr/>
              <p:nvPr/>
            </p:nvSpPr>
            <p:spPr>
              <a:xfrm>
                <a:off x="6229351" y="33853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381751" y="35377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534151" y="36901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686551" y="3842544"/>
                <a:ext cx="914400" cy="914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6799839" y="2939018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862002" y="2938105"/>
              <a:ext cx="623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TEST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14900" y="3689350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1"/>
                  </a:solidFill>
                </a:rPr>
                <a:t>MSN</a:t>
              </a:r>
              <a:endParaRPr 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14899" y="5459174"/>
              <a:ext cx="56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FOX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3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matching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33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unconditioned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unconditioned, subjects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t="11562" r="8711" b="9688"/>
          <a:stretch/>
        </p:blipFill>
        <p:spPr>
          <a:xfrm>
            <a:off x="1271588" y="1471613"/>
            <a:ext cx="98583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2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26" y="365125"/>
            <a:ext cx="11690774" cy="227647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unconditioned</a:t>
            </a:r>
            <a:br>
              <a:rPr lang="en-US" b="1" dirty="0" smtClean="0"/>
            </a:br>
            <a:r>
              <a:rPr lang="en-US" b="1" dirty="0" smtClean="0"/>
              <a:t>versus</a:t>
            </a:r>
            <a:br>
              <a:rPr lang="en-US" b="1" dirty="0" smtClean="0"/>
            </a:br>
            <a:r>
              <a:rPr lang="en-US" b="1" dirty="0" smtClean="0"/>
              <a:t>conditioned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37" y="0"/>
            <a:ext cx="242017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56" y="0"/>
            <a:ext cx="2420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6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948" y="365125"/>
            <a:ext cx="6996911" cy="1325563"/>
          </a:xfrm>
        </p:spPr>
        <p:txBody>
          <a:bodyPr/>
          <a:lstStyle/>
          <a:p>
            <a:pPr algn="ctr"/>
            <a:r>
              <a:rPr lang="en-US" dirty="0" smtClean="0"/>
              <a:t>low surface complexity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0" y="0"/>
            <a:ext cx="2420178" cy="6858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132667" y="1845734"/>
            <a:ext cx="7755466" cy="3996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sample fillers:</a:t>
            </a:r>
          </a:p>
          <a:p>
            <a:pPr lvl="1"/>
            <a:r>
              <a:rPr lang="en-US" i="1" dirty="0" smtClean="0"/>
              <a:t>subject</a:t>
            </a:r>
            <a:r>
              <a:rPr lang="en-US" dirty="0" smtClean="0"/>
              <a:t> = [Alice, Bob]</a:t>
            </a:r>
          </a:p>
          <a:p>
            <a:pPr lvl="1"/>
            <a:r>
              <a:rPr lang="en-US" i="1" dirty="0" smtClean="0"/>
              <a:t>victim</a:t>
            </a:r>
            <a:r>
              <a:rPr lang="en-US" dirty="0" smtClean="0"/>
              <a:t> = [Bill, Claire]</a:t>
            </a:r>
          </a:p>
          <a:p>
            <a:pPr lvl="1"/>
            <a:r>
              <a:rPr lang="en-US" dirty="0" smtClean="0"/>
              <a:t>skill = kung-</a:t>
            </a:r>
            <a:r>
              <a:rPr lang="en-US" dirty="0" err="1" smtClean="0"/>
              <a:t>fu</a:t>
            </a:r>
            <a:endParaRPr lang="en-US" dirty="0" smtClean="0"/>
          </a:p>
          <a:p>
            <a:pPr lvl="1"/>
            <a:r>
              <a:rPr lang="en-US" dirty="0" smtClean="0"/>
              <a:t>drink = coffee</a:t>
            </a:r>
          </a:p>
          <a:p>
            <a:pPr lvl="1"/>
            <a:r>
              <a:rPr lang="en-US" dirty="0" smtClean="0"/>
              <a:t>dessert = cake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52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948" y="365125"/>
            <a:ext cx="6996911" cy="1325563"/>
          </a:xfrm>
        </p:spPr>
        <p:txBody>
          <a:bodyPr/>
          <a:lstStyle/>
          <a:p>
            <a:pPr algn="ctr"/>
            <a:r>
              <a:rPr lang="en-US" dirty="0" smtClean="0"/>
              <a:t>high surface complexity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0" y="0"/>
            <a:ext cx="2420178" cy="6858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132667" y="1845734"/>
            <a:ext cx="7755466" cy="3996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sample fillers:</a:t>
            </a:r>
          </a:p>
          <a:p>
            <a:pPr lvl="1"/>
            <a:r>
              <a:rPr lang="en-US" i="1" dirty="0" smtClean="0"/>
              <a:t>subject</a:t>
            </a:r>
            <a:r>
              <a:rPr lang="en-US" dirty="0" smtClean="0"/>
              <a:t> = [Alice, Bob, Claire]</a:t>
            </a:r>
          </a:p>
          <a:p>
            <a:pPr lvl="1"/>
            <a:r>
              <a:rPr lang="en-US" i="1" dirty="0" smtClean="0"/>
              <a:t>victim</a:t>
            </a:r>
            <a:r>
              <a:rPr lang="en-US" dirty="0" smtClean="0"/>
              <a:t> = [Dave, Ernest, Fabio]</a:t>
            </a:r>
          </a:p>
          <a:p>
            <a:pPr lvl="1"/>
            <a:r>
              <a:rPr lang="en-US" dirty="0" smtClean="0"/>
              <a:t>skill = [kung-</a:t>
            </a:r>
            <a:r>
              <a:rPr lang="en-US" dirty="0" err="1" smtClean="0"/>
              <a:t>fu</a:t>
            </a:r>
            <a:r>
              <a:rPr lang="en-US" dirty="0" smtClean="0"/>
              <a:t>, tai chi]</a:t>
            </a:r>
          </a:p>
          <a:p>
            <a:pPr lvl="1"/>
            <a:r>
              <a:rPr lang="en-US" dirty="0" smtClean="0"/>
              <a:t>drink = [coffee, mocha, cappuccino]</a:t>
            </a:r>
          </a:p>
          <a:p>
            <a:pPr lvl="1"/>
            <a:r>
              <a:rPr lang="en-US" dirty="0" smtClean="0"/>
              <a:t>dessert = [cake, ice-cream, cookie]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32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 stories</a:t>
            </a:r>
          </a:p>
          <a:p>
            <a:r>
              <a:rPr lang="en-US" dirty="0" smtClean="0"/>
              <a:t>probability of question 60%</a:t>
            </a:r>
          </a:p>
          <a:p>
            <a:r>
              <a:rPr lang="en-US" dirty="0" smtClean="0"/>
              <a:t>different stories sequences</a:t>
            </a:r>
          </a:p>
          <a:p>
            <a:r>
              <a:rPr lang="en-US" dirty="0" smtClean="0"/>
              <a:t>2 subjects 2 victims</a:t>
            </a:r>
          </a:p>
          <a:p>
            <a:r>
              <a:rPr lang="en-US" b="1" dirty="0" smtClean="0"/>
              <a:t>combinatorial number of stories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638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surface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3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surface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3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4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853" y="979371"/>
            <a:ext cx="5579391" cy="971650"/>
          </a:xfrm>
        </p:spPr>
        <p:txBody>
          <a:bodyPr/>
          <a:lstStyle/>
          <a:p>
            <a:r>
              <a:rPr lang="en-US" dirty="0" smtClean="0"/>
              <a:t>word by </a:t>
            </a:r>
            <a:r>
              <a:rPr lang="en-US" smtClean="0"/>
              <a:t>word similarity matrix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1951021"/>
            <a:ext cx="3380196" cy="4461952"/>
            <a:chOff x="6099156" y="2075008"/>
            <a:chExt cx="3380196" cy="446195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204" y="4743378"/>
              <a:ext cx="913150" cy="17935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6202" y="4743378"/>
              <a:ext cx="913150" cy="17935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6200">
              <a:solidFill>
                <a:srgbClr val="FF0000"/>
              </a:solidFill>
            </a:ln>
          </p:spPr>
        </p:pic>
        <p:grpSp>
          <p:nvGrpSpPr>
            <p:cNvPr id="14" name="Group 13"/>
            <p:cNvGrpSpPr/>
            <p:nvPr/>
          </p:nvGrpSpPr>
          <p:grpSpPr>
            <a:xfrm>
              <a:off x="6099156" y="2075008"/>
              <a:ext cx="3380196" cy="3494205"/>
              <a:chOff x="6099156" y="2075008"/>
              <a:chExt cx="3380196" cy="3494205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8204" y="2673278"/>
                <a:ext cx="913150" cy="17935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76200">
                <a:solidFill>
                  <a:schemeClr val="accent1"/>
                </a:solidFill>
              </a:ln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6202" y="2655669"/>
                <a:ext cx="913150" cy="17935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76200">
                <a:solidFill>
                  <a:schemeClr val="accent1"/>
                </a:solidFill>
              </a:ln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6099157" y="3430057"/>
                <a:ext cx="6479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1"/>
                    </a:solidFill>
                  </a:rPr>
                  <a:t>MSN</a:t>
                </a:r>
                <a:endParaRPr lang="en-US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99156" y="5199881"/>
                <a:ext cx="563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FOX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955381" y="2075008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TRAIN</a:t>
                </a:r>
                <a:endParaRPr lang="en-US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566202" y="2075008"/>
                <a:ext cx="623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TEST</a:t>
                </a:r>
                <a:endParaRPr lang="en-US" dirty="0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48" y="1858270"/>
            <a:ext cx="2543194" cy="2543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48" y="1861495"/>
            <a:ext cx="2543194" cy="25431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83" y="4266846"/>
            <a:ext cx="2543194" cy="25431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44" y="4275389"/>
            <a:ext cx="2543194" cy="254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surface complexity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3400"/>
            <a:ext cx="12192000" cy="32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complexity help or hinder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6100"/>
            <a:ext cx="12192000" cy="3219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89707" y="1969477"/>
            <a:ext cx="17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complexity helps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0225" y="4386776"/>
            <a:ext cx="19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complexity hinders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1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61200" y="2336799"/>
            <a:ext cx="4292600" cy="3840163"/>
          </a:xfrm>
        </p:spPr>
        <p:txBody>
          <a:bodyPr/>
          <a:lstStyle/>
          <a:p>
            <a:r>
              <a:rPr lang="en-US" dirty="0" smtClean="0"/>
              <a:t>seq2seq</a:t>
            </a:r>
          </a:p>
          <a:p>
            <a:r>
              <a:rPr lang="en-US" dirty="0" smtClean="0"/>
              <a:t>RNN, LSTM,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751">
            <a:off x="182033" y="2539999"/>
            <a:ext cx="6311780" cy="23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61200" y="2336799"/>
            <a:ext cx="4292600" cy="3840163"/>
          </a:xfrm>
        </p:spPr>
        <p:txBody>
          <a:bodyPr/>
          <a:lstStyle/>
          <a:p>
            <a:r>
              <a:rPr lang="en-US" dirty="0" smtClean="0"/>
              <a:t>seq2seq</a:t>
            </a:r>
          </a:p>
          <a:p>
            <a:r>
              <a:rPr lang="en-US" dirty="0" smtClean="0"/>
              <a:t>RNN, LSTM,</a:t>
            </a:r>
          </a:p>
          <a:p>
            <a:endParaRPr lang="en-US" dirty="0"/>
          </a:p>
          <a:p>
            <a:r>
              <a:rPr lang="en-US" dirty="0" smtClean="0"/>
              <a:t>task: </a:t>
            </a:r>
          </a:p>
          <a:p>
            <a:pPr lvl="1"/>
            <a:r>
              <a:rPr lang="en-US" i="1" dirty="0" smtClean="0"/>
              <a:t>given current </a:t>
            </a:r>
            <a:r>
              <a:rPr lang="en-US" dirty="0" smtClean="0"/>
              <a:t>state &amp; filler</a:t>
            </a:r>
          </a:p>
          <a:p>
            <a:pPr lvl="1"/>
            <a:r>
              <a:rPr lang="en-US" i="1" dirty="0" smtClean="0"/>
              <a:t>predict next</a:t>
            </a:r>
            <a:r>
              <a:rPr lang="en-US" dirty="0" smtClean="0"/>
              <a:t> state &amp; filler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751">
            <a:off x="182033" y="2539999"/>
            <a:ext cx="6311780" cy="23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0" y="365125"/>
            <a:ext cx="7513320" cy="1325563"/>
          </a:xfrm>
        </p:spPr>
        <p:txBody>
          <a:bodyPr/>
          <a:lstStyle/>
          <a:p>
            <a:r>
              <a:rPr lang="en-US" dirty="0" smtClean="0"/>
              <a:t>proto </a:t>
            </a:r>
            <a:r>
              <a:rPr lang="en-US" dirty="0" err="1" smtClean="0"/>
              <a:t>csw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5" y="5893"/>
            <a:ext cx="2497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0" y="365125"/>
            <a:ext cx="7513320" cy="1325563"/>
          </a:xfrm>
        </p:spPr>
        <p:txBody>
          <a:bodyPr/>
          <a:lstStyle/>
          <a:p>
            <a:r>
              <a:rPr lang="en-US" dirty="0" smtClean="0"/>
              <a:t>proto </a:t>
            </a:r>
            <a:r>
              <a:rPr lang="en-US" dirty="0" err="1" smtClean="0"/>
              <a:t>csw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457977" y="2336799"/>
            <a:ext cx="6895823" cy="3840163"/>
          </a:xfrm>
        </p:spPr>
        <p:txBody>
          <a:bodyPr/>
          <a:lstStyle/>
          <a:p>
            <a:r>
              <a:rPr lang="en-US" dirty="0" smtClean="0"/>
              <a:t>seq2seq:</a:t>
            </a:r>
          </a:p>
          <a:p>
            <a:pPr lvl="1"/>
            <a:r>
              <a:rPr lang="en-US" dirty="0" smtClean="0"/>
              <a:t>sequence length 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5" y="5893"/>
            <a:ext cx="2497455" cy="68580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3003470" y="1880992"/>
            <a:ext cx="644881" cy="2862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42506" y="31514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X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652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0" y="365125"/>
            <a:ext cx="7513320" cy="1325563"/>
          </a:xfrm>
        </p:spPr>
        <p:txBody>
          <a:bodyPr/>
          <a:lstStyle/>
          <a:p>
            <a:r>
              <a:rPr lang="en-US" dirty="0" smtClean="0"/>
              <a:t>proto </a:t>
            </a:r>
            <a:r>
              <a:rPr lang="en-US" dirty="0" err="1" smtClean="0"/>
              <a:t>csw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457977" y="2336799"/>
            <a:ext cx="6895823" cy="3840163"/>
          </a:xfrm>
        </p:spPr>
        <p:txBody>
          <a:bodyPr/>
          <a:lstStyle/>
          <a:p>
            <a:r>
              <a:rPr lang="en-US" dirty="0" smtClean="0"/>
              <a:t>seq2seq:</a:t>
            </a:r>
          </a:p>
          <a:p>
            <a:pPr lvl="1"/>
            <a:r>
              <a:rPr lang="en-US" dirty="0" smtClean="0"/>
              <a:t>sequence length 3</a:t>
            </a:r>
          </a:p>
        </p:txBody>
      </p:sp>
      <p:sp>
        <p:nvSpPr>
          <p:cNvPr id="8" name="Right Brace 7"/>
          <p:cNvSpPr/>
          <p:nvPr/>
        </p:nvSpPr>
        <p:spPr>
          <a:xfrm>
            <a:off x="3196803" y="3120790"/>
            <a:ext cx="644881" cy="2862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5" y="5893"/>
            <a:ext cx="2497455" cy="68580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3003470" y="1880992"/>
            <a:ext cx="644881" cy="2862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42506" y="31514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8855" y="435972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50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0" y="365125"/>
            <a:ext cx="7513320" cy="1325563"/>
          </a:xfrm>
        </p:spPr>
        <p:txBody>
          <a:bodyPr/>
          <a:lstStyle/>
          <a:p>
            <a:r>
              <a:rPr lang="en-US" dirty="0" smtClean="0"/>
              <a:t>proto </a:t>
            </a:r>
            <a:r>
              <a:rPr lang="en-US" dirty="0" err="1" smtClean="0"/>
              <a:t>csw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idx="1"/>
          </p:nvPr>
        </p:nvSpPr>
        <p:spPr>
          <a:xfrm>
            <a:off x="4457977" y="2336799"/>
            <a:ext cx="6895823" cy="3840163"/>
          </a:xfrm>
        </p:spPr>
        <p:txBody>
          <a:bodyPr/>
          <a:lstStyle/>
          <a:p>
            <a:r>
              <a:rPr lang="en-US" dirty="0" smtClean="0"/>
              <a:t>seq2seq:</a:t>
            </a:r>
          </a:p>
          <a:p>
            <a:pPr lvl="1"/>
            <a:r>
              <a:rPr lang="en-US" dirty="0" smtClean="0"/>
              <a:t>sequence length 3</a:t>
            </a:r>
          </a:p>
          <a:p>
            <a:pPr lvl="1"/>
            <a:r>
              <a:rPr lang="en-US" dirty="0" smtClean="0"/>
              <a:t>two vectors: filler, state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3196803" y="3120790"/>
            <a:ext cx="644881" cy="2862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15" y="5893"/>
            <a:ext cx="2497455" cy="685800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3003470" y="1880992"/>
            <a:ext cx="644881" cy="2862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42506" y="3151412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X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18855" y="4359726"/>
            <a:ext cx="3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629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unconditioned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5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2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99" y="762920"/>
            <a:ext cx="7444014" cy="24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95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9" y="4471755"/>
            <a:ext cx="5255395" cy="1757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788690"/>
            <a:ext cx="1393330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Hypothesis 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99" y="762920"/>
            <a:ext cx="7444014" cy="24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85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9" y="4471755"/>
            <a:ext cx="5255395" cy="1757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86" y="4471755"/>
            <a:ext cx="5255395" cy="17570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3788690"/>
            <a:ext cx="1393330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Hypothesis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6872" y="3788690"/>
            <a:ext cx="1393330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Hypothesis 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99" y="762920"/>
            <a:ext cx="7444014" cy="24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21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0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4357"/>
            <a:ext cx="10515600" cy="3972606"/>
          </a:xfrm>
        </p:spPr>
        <p:txBody>
          <a:bodyPr/>
          <a:lstStyle/>
          <a:p>
            <a:r>
              <a:rPr lang="en-US" dirty="0" smtClean="0"/>
              <a:t>task for studying schemas</a:t>
            </a:r>
          </a:p>
          <a:p>
            <a:r>
              <a:rPr lang="en-US" dirty="0" smtClean="0"/>
              <a:t>validated learning on human</a:t>
            </a:r>
          </a:p>
          <a:p>
            <a:r>
              <a:rPr lang="en-US" dirty="0" smtClean="0"/>
              <a:t>validated learning on RNNs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979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3343"/>
            <a:ext cx="10515600" cy="3923620"/>
          </a:xfrm>
        </p:spPr>
        <p:txBody>
          <a:bodyPr/>
          <a:lstStyle/>
          <a:p>
            <a:r>
              <a:rPr lang="en-US" dirty="0" smtClean="0"/>
              <a:t>explore different learning regimes:</a:t>
            </a:r>
          </a:p>
          <a:p>
            <a:pPr lvl="1"/>
            <a:r>
              <a:rPr lang="en-US" dirty="0" smtClean="0"/>
              <a:t>blocked versus interleaved</a:t>
            </a:r>
          </a:p>
          <a:p>
            <a:pPr lvl="1"/>
            <a:r>
              <a:rPr lang="en-US" dirty="0" smtClean="0"/>
              <a:t>curriculum learning</a:t>
            </a:r>
          </a:p>
          <a:p>
            <a:endParaRPr lang="en-US" dirty="0" smtClean="0"/>
          </a:p>
          <a:p>
            <a:r>
              <a:rPr lang="en-US" dirty="0" smtClean="0"/>
              <a:t>generalization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84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199529"/>
            <a:ext cx="10515600" cy="977434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Funding sources: </a:t>
            </a:r>
            <a:r>
              <a:rPr lang="mr-IN" dirty="0"/>
              <a:t>ONR MURI N00014-17-1-2961 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94" y="2175108"/>
            <a:ext cx="25400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2295385"/>
            <a:ext cx="4087905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6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Schemas: learning and use </a:t>
            </a:r>
            <a:br>
              <a:rPr lang="en-US" dirty="0" smtClean="0"/>
            </a:br>
            <a:r>
              <a:rPr lang="en-US" dirty="0" smtClean="0"/>
              <a:t>in Humans and RNNs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64036"/>
            <a:ext cx="9144000" cy="1093763"/>
          </a:xfrm>
        </p:spPr>
        <p:txBody>
          <a:bodyPr/>
          <a:lstStyle/>
          <a:p>
            <a:r>
              <a:rPr lang="en-US" dirty="0" smtClean="0"/>
              <a:t>Andre </a:t>
            </a:r>
            <a:r>
              <a:rPr lang="en-US" dirty="0" err="1" smtClean="0"/>
              <a:t>Beukers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similar knowledge structures:</a:t>
            </a:r>
          </a:p>
          <a:p>
            <a:pPr lvl="1"/>
            <a:r>
              <a:rPr lang="en-US" dirty="0" smtClean="0"/>
              <a:t>Narratives and gist</a:t>
            </a:r>
          </a:p>
          <a:p>
            <a:pPr lvl="1"/>
            <a:r>
              <a:rPr lang="en-US" dirty="0" smtClean="0"/>
              <a:t>Concepts and categories</a:t>
            </a:r>
          </a:p>
          <a:p>
            <a:pPr lvl="1"/>
            <a:r>
              <a:rPr lang="en-US" dirty="0" smtClean="0"/>
              <a:t>Statistical regularities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2114" y="6311900"/>
            <a:ext cx="22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Gilboa</a:t>
            </a:r>
            <a:r>
              <a:rPr lang="en-US" dirty="0" smtClean="0"/>
              <a:t> &amp; </a:t>
            </a:r>
            <a:r>
              <a:rPr lang="en-US" dirty="0" err="1" smtClean="0"/>
              <a:t>Marlatte</a:t>
            </a:r>
            <a:r>
              <a:rPr lang="en-US" dirty="0" smtClean="0"/>
              <a:t>,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08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ther similar knowledge structures: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arratives and gist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oncepts and categories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tatistical regularities</a:t>
            </a:r>
          </a:p>
          <a:p>
            <a:pPr lvl="1"/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asks:</a:t>
            </a:r>
          </a:p>
          <a:p>
            <a:pPr lvl="1"/>
            <a:r>
              <a:rPr lang="en-US" dirty="0" smtClean="0"/>
              <a:t>paired associates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Tse</a:t>
            </a:r>
            <a:r>
              <a:rPr lang="en-US" dirty="0" smtClean="0">
                <a:sym typeface="Wingdings"/>
              </a:rPr>
              <a:t>, et al., 07)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prediction, association</a:t>
            </a:r>
          </a:p>
          <a:p>
            <a:pPr lvl="1"/>
            <a:r>
              <a:rPr lang="en-US" dirty="0" smtClean="0">
                <a:sym typeface="Wingdings"/>
              </a:rPr>
              <a:t>AB-AC paradigm (</a:t>
            </a:r>
            <a:r>
              <a:rPr lang="en-US" dirty="0" err="1" smtClean="0">
                <a:sym typeface="Wingdings"/>
              </a:rPr>
              <a:t>Schlichting</a:t>
            </a:r>
            <a:r>
              <a:rPr lang="en-US" dirty="0" smtClean="0">
                <a:sym typeface="Wingdings"/>
              </a:rPr>
              <a:t> et al., 16; Presto et al., 15)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inference</a:t>
            </a:r>
          </a:p>
          <a:p>
            <a:pPr lvl="1"/>
            <a:r>
              <a:rPr lang="en-US" dirty="0" smtClean="0">
                <a:sym typeface="Wingdings"/>
              </a:rPr>
              <a:t>first half of a movie (van </a:t>
            </a:r>
            <a:r>
              <a:rPr lang="en-US" dirty="0" err="1" smtClean="0">
                <a:sym typeface="Wingdings"/>
              </a:rPr>
              <a:t>Kesteren</a:t>
            </a:r>
            <a:r>
              <a:rPr lang="en-US" dirty="0" smtClean="0">
                <a:sym typeface="Wingdings"/>
              </a:rPr>
              <a:t>, 2010, 2012)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2114" y="6311900"/>
            <a:ext cx="22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Gilboa</a:t>
            </a:r>
            <a:r>
              <a:rPr lang="en-US" dirty="0" smtClean="0"/>
              <a:t> &amp; </a:t>
            </a:r>
            <a:r>
              <a:rPr lang="en-US" dirty="0" err="1" smtClean="0"/>
              <a:t>Marlatte</a:t>
            </a:r>
            <a:r>
              <a:rPr lang="en-US" dirty="0" smtClean="0"/>
              <a:t>,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scaffolding for memory</a:t>
            </a:r>
          </a:p>
          <a:p>
            <a:r>
              <a:rPr lang="en-US" dirty="0" smtClean="0"/>
              <a:t>how are they </a:t>
            </a:r>
            <a:r>
              <a:rPr lang="en-US" b="1" dirty="0" smtClean="0"/>
              <a:t>learned </a:t>
            </a:r>
            <a:r>
              <a:rPr lang="en-US" dirty="0" smtClean="0"/>
              <a:t>and </a:t>
            </a:r>
            <a:r>
              <a:rPr lang="en-US" b="1" dirty="0" smtClean="0"/>
              <a:t>used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constructed from multiple episodes</a:t>
            </a:r>
          </a:p>
          <a:p>
            <a:r>
              <a:rPr lang="en-US" dirty="0" smtClean="0"/>
              <a:t>supports encoding</a:t>
            </a:r>
          </a:p>
          <a:p>
            <a:r>
              <a:rPr lang="en-US" dirty="0" smtClean="0"/>
              <a:t>affords prediction</a:t>
            </a:r>
          </a:p>
          <a:p>
            <a:r>
              <a:rPr lang="en-US" dirty="0" smtClean="0"/>
              <a:t>affords generalization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5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948" y="365125"/>
            <a:ext cx="6996911" cy="1325563"/>
          </a:xfrm>
        </p:spPr>
        <p:txBody>
          <a:bodyPr/>
          <a:lstStyle/>
          <a:p>
            <a:pPr algn="ctr"/>
            <a:r>
              <a:rPr lang="en-US" b="1" dirty="0" smtClean="0"/>
              <a:t>Coffee shop world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0" y="0"/>
            <a:ext cx="2420178" cy="6858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132667" y="1845734"/>
            <a:ext cx="7755466" cy="399626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sample fillers:</a:t>
            </a:r>
          </a:p>
          <a:p>
            <a:pPr lvl="1"/>
            <a:r>
              <a:rPr lang="en-US" i="1" dirty="0" smtClean="0"/>
              <a:t>subject</a:t>
            </a:r>
            <a:r>
              <a:rPr lang="en-US" dirty="0" smtClean="0"/>
              <a:t> = [Alice, Bob]</a:t>
            </a:r>
          </a:p>
          <a:p>
            <a:pPr lvl="1"/>
            <a:r>
              <a:rPr lang="en-US" i="1" dirty="0" smtClean="0"/>
              <a:t>victim</a:t>
            </a:r>
            <a:r>
              <a:rPr lang="en-US" dirty="0" smtClean="0"/>
              <a:t> = [Bill, Claire]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905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554</Words>
  <Application>Microsoft Macintosh PowerPoint</Application>
  <PresentationFormat>Widescreen</PresentationFormat>
  <Paragraphs>165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Mangal</vt:lpstr>
      <vt:lpstr>Wingdings</vt:lpstr>
      <vt:lpstr>Office Theme</vt:lpstr>
      <vt:lpstr>Schemas: learning and use  in Humans and RNNs</vt:lpstr>
      <vt:lpstr>dataset</vt:lpstr>
      <vt:lpstr>similarity analyses</vt:lpstr>
      <vt:lpstr>PowerPoint Presentation</vt:lpstr>
      <vt:lpstr>Schemas: learning and use  in Humans and RNNs</vt:lpstr>
      <vt:lpstr>Schemas</vt:lpstr>
      <vt:lpstr>Schemas</vt:lpstr>
      <vt:lpstr>Schemas</vt:lpstr>
      <vt:lpstr>Coffee shop world</vt:lpstr>
      <vt:lpstr>Coffee shop world</vt:lpstr>
      <vt:lpstr>Coffee shop world</vt:lpstr>
      <vt:lpstr>humans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questions</vt:lpstr>
      <vt:lpstr>PowerPoint Presentation</vt:lpstr>
      <vt:lpstr>probability matching</vt:lpstr>
      <vt:lpstr>unconditioned</vt:lpstr>
      <vt:lpstr>unconditioned, subjects </vt:lpstr>
      <vt:lpstr>unconditioned versus conditioned</vt:lpstr>
      <vt:lpstr>conditioned</vt:lpstr>
      <vt:lpstr>low surface complexity</vt:lpstr>
      <vt:lpstr>high surface complexity</vt:lpstr>
      <vt:lpstr>PowerPoint Presentation</vt:lpstr>
      <vt:lpstr>high surface complexity</vt:lpstr>
      <vt:lpstr>high surface complexity</vt:lpstr>
      <vt:lpstr>high surface complexity</vt:lpstr>
      <vt:lpstr>does complexity help or hinder learning?</vt:lpstr>
      <vt:lpstr>interim summary</vt:lpstr>
      <vt:lpstr>networks</vt:lpstr>
      <vt:lpstr>networks</vt:lpstr>
      <vt:lpstr>proto csw</vt:lpstr>
      <vt:lpstr>proto csw</vt:lpstr>
      <vt:lpstr>proto csw</vt:lpstr>
      <vt:lpstr>proto csw</vt:lpstr>
      <vt:lpstr>unconditioned</vt:lpstr>
      <vt:lpstr>PowerPoint Presentation</vt:lpstr>
      <vt:lpstr>PowerPoint Presentation</vt:lpstr>
      <vt:lpstr>PowerPoint Presentation</vt:lpstr>
      <vt:lpstr>conditioned</vt:lpstr>
      <vt:lpstr>summary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2018-05-08T14:45:17Z</dcterms:created>
  <dcterms:modified xsi:type="dcterms:W3CDTF">2018-05-10T16:29:35Z</dcterms:modified>
</cp:coreProperties>
</file>